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E48AD05-AD9E-497B-AA2E-E374A4C417B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96BE4-75B8-4C39-8275-29B846E6A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500702"/>
            <a:ext cx="6698605" cy="928694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175351" cy="1793167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О </a:t>
            </a:r>
            <a:r>
              <a:rPr lang="ru-RU" sz="4400" dirty="0" smtClean="0">
                <a:latin typeface="Cambria" pitchFamily="18" charset="0"/>
              </a:rPr>
              <a:t>правилах обмена деловыми подарками и знаками делового гостеприимства в муниципальных учреждениях</a:t>
            </a:r>
            <a:endParaRPr lang="ru-RU" sz="4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4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835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algn="just">
              <a:buFont typeface="Arial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Принять информацию к сведению;</a:t>
            </a:r>
          </a:p>
          <a:p>
            <a:pPr algn="just">
              <a:buFont typeface="Arial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Руководителям образовательных учреждений провести собрание работников и ознакомить под роспись с постановлением Администрации Частинского муниципального района Пермского края от 19.11.2015 № 440 «Об  утверждении 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обмена деловыми подарками и знаками делового гостеприимства в муниципальных учреждениях и муниципальных унитарных предприятиях Частинского муниципального района, а также иных организациях, единственным учредителем которых является Частинский район»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срок до 17.11.2015;</a:t>
            </a:r>
          </a:p>
          <a:p>
            <a:pPr algn="just">
              <a:buFont typeface="Arial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Предоставить копию листа ознакомления с постановлением в Управление образования В. В.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Пономарёвой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срок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18.11.2015.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344816" cy="52177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соответствии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статьей 13.3 Федерального закона от 25 декабря 2008 г. N 273-ФЗ «О противодействии коррупции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УКАЗОМ губернатора Пермского края от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19 октября 2015 г. N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147 «Об утверждении типовых правил обмена деловыми подарками и знаками делового гостеприимства в  государственных учреждениях и государственных унитарных предприятиях Пермского края, а также иных организациях, единственным учредителем (участником) которых является Пермский край»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постановлением Администрации Частинского муниципального района Пермского края от 19.11.2015 № 440 утверждены</a:t>
            </a: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обмена деловыми подарками и знаками делового гостеприимства в муниципальных учреждениях и муниципальных унитарных предприятиях Частинского муниципального района, а также иных организациях, единственным учредителем которых является Частинский район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110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4372168"/>
            <a:ext cx="6974160" cy="1143000"/>
          </a:xfrm>
        </p:spPr>
        <p:txBody>
          <a:bodyPr/>
          <a:lstStyle/>
          <a:p>
            <a:pPr algn="ctr"/>
            <a:r>
              <a:rPr lang="ru-RU" sz="2800" dirty="0">
                <a:latin typeface="Cambria" pitchFamily="18" charset="0"/>
              </a:rPr>
              <a:t>только </a:t>
            </a:r>
            <a:br>
              <a:rPr lang="ru-RU" sz="2800" dirty="0">
                <a:latin typeface="Cambria" pitchFamily="18" charset="0"/>
              </a:rPr>
            </a:br>
            <a:r>
              <a:rPr lang="ru-RU" sz="2800" dirty="0">
                <a:latin typeface="Cambria" pitchFamily="18" charset="0"/>
              </a:rPr>
              <a:t>НА ОФИЦИАЛЬНЫХ МЕРОПРИЯТИЯХ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029400" cy="347472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Cambria" pitchFamily="18" charset="0"/>
              </a:rPr>
              <a:t>Правила устанавливают, что </a:t>
            </a:r>
            <a:r>
              <a:rPr lang="ru-RU" sz="2400" dirty="0" smtClean="0">
                <a:latin typeface="Cambria" pitchFamily="18" charset="0"/>
              </a:rPr>
              <a:t>работниками </a:t>
            </a:r>
            <a:r>
              <a:rPr lang="ru-RU" sz="2400" dirty="0">
                <a:latin typeface="Cambria" pitchFamily="18" charset="0"/>
              </a:rPr>
              <a:t>муниципальных учреждений Частинского муниципального района, муниципальных унитарных предприятий Частинского муниципального района, а также иных организаций, единственным учредителем (участником) которых является Частинский </a:t>
            </a:r>
            <a:r>
              <a:rPr lang="ru-RU" sz="2400" dirty="0" smtClean="0">
                <a:latin typeface="Cambria" pitchFamily="18" charset="0"/>
              </a:rPr>
              <a:t>района, возможно </a:t>
            </a:r>
            <a:r>
              <a:rPr lang="ru-RU" sz="2400" dirty="0">
                <a:latin typeface="Cambria" pitchFamily="18" charset="0"/>
              </a:rPr>
              <a:t>принятие </a:t>
            </a:r>
            <a:r>
              <a:rPr lang="ru-RU" sz="2400" dirty="0" smtClean="0">
                <a:latin typeface="Cambria" pitchFamily="18" charset="0"/>
              </a:rPr>
              <a:t>подарка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1050432"/>
            <a:ext cx="1574019" cy="215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89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87624" y="1772816"/>
            <a:ext cx="7128792" cy="4471392"/>
          </a:xfrm>
        </p:spPr>
        <p:txBody>
          <a:bodyPr/>
          <a:lstStyle/>
          <a:p>
            <a:r>
              <a:rPr lang="ru-RU" dirty="0"/>
              <a:t>быть дорогостоящими </a:t>
            </a:r>
            <a:r>
              <a:rPr lang="ru-RU" dirty="0" smtClean="0"/>
              <a:t>(более 3000 руб.) или </a:t>
            </a:r>
            <a:r>
              <a:rPr lang="ru-RU" dirty="0"/>
              <a:t>предметами </a:t>
            </a:r>
            <a:r>
              <a:rPr lang="ru-RU" dirty="0" smtClean="0"/>
              <a:t>роскоши;</a:t>
            </a:r>
          </a:p>
          <a:p>
            <a:r>
              <a:rPr lang="ru-RU" dirty="0"/>
              <a:t>создавать для получателя подарка </a:t>
            </a:r>
            <a:r>
              <a:rPr lang="ru-RU" dirty="0" smtClean="0"/>
              <a:t>обязательства;</a:t>
            </a:r>
          </a:p>
          <a:p>
            <a:r>
              <a:rPr lang="ru-RU" dirty="0"/>
              <a:t>представлять собой скрытое вознаграждение за </a:t>
            </a:r>
            <a:r>
              <a:rPr lang="ru-RU" dirty="0" smtClean="0"/>
              <a:t>услугу;</a:t>
            </a:r>
          </a:p>
          <a:p>
            <a:r>
              <a:rPr lang="ru-RU" dirty="0"/>
              <a:t>создавать репутационный риск для </a:t>
            </a:r>
            <a:r>
              <a:rPr lang="ru-RU" dirty="0" smtClean="0"/>
              <a:t>организаций;</a:t>
            </a:r>
          </a:p>
          <a:p>
            <a:r>
              <a:rPr lang="ru-RU" dirty="0"/>
              <a:t>быть в форме наличных, безналичных денежных средств, ценных бумаг, драгоценных металлов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effectLst/>
              </a:rPr>
              <a:t>Деловые подарки, знаки делового гостеприимства  </a:t>
            </a:r>
            <a:r>
              <a:rPr lang="ru-RU" sz="2800" u="sng" dirty="0" smtClean="0">
                <a:solidFill>
                  <a:srgbClr val="FF0000"/>
                </a:solidFill>
                <a:effectLst/>
              </a:rPr>
              <a:t>не должны:</a:t>
            </a:r>
            <a:r>
              <a:rPr lang="ru-RU" sz="3600" u="sng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600" u="sng" dirty="0" smtClean="0">
                <a:solidFill>
                  <a:srgbClr val="FF0000"/>
                </a:solidFill>
                <a:effectLst/>
              </a:rPr>
            </a:br>
            <a:endParaRPr lang="ru-RU" sz="3600" u="sng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5743" y="4590774"/>
            <a:ext cx="2846090" cy="184995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365104"/>
            <a:ext cx="2629475" cy="151216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4265161"/>
            <a:ext cx="2196722" cy="126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780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Деловые </a:t>
            </a:r>
            <a:r>
              <a:rPr lang="ru-RU" dirty="0" smtClean="0"/>
              <a:t>подарки и знаки делового гостеприимства должны быть прямо </a:t>
            </a:r>
            <a:r>
              <a:rPr lang="ru-RU" dirty="0"/>
              <a:t>связаны </a:t>
            </a:r>
            <a:r>
              <a:rPr lang="ru-RU" b="1" u="sng" dirty="0">
                <a:solidFill>
                  <a:srgbClr val="FF0000"/>
                </a:solidFill>
              </a:rPr>
              <a:t>с установленными целями деятельности организаций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с памятными датами, юбилеями, общенациональными, профессиональными праздниками</a:t>
            </a:r>
            <a:r>
              <a:rPr lang="ru-RU" dirty="0"/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2202" y="3608382"/>
            <a:ext cx="1424319" cy="201262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2924944"/>
            <a:ext cx="2322258" cy="309634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2848430"/>
            <a:ext cx="21907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113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algn="ctr"/>
            <a:r>
              <a:rPr lang="ru-RU" sz="3600" dirty="0">
                <a:effectLst/>
              </a:rPr>
              <a:t>Работникам организации </a:t>
            </a:r>
            <a:r>
              <a:rPr lang="ru-RU" sz="3600" u="sng" dirty="0" smtClean="0">
                <a:effectLst/>
              </a:rPr>
              <a:t>запрещается:</a:t>
            </a:r>
            <a:endParaRPr lang="ru-RU" sz="36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7048872" cy="3474720"/>
          </a:xfrm>
        </p:spPr>
        <p:txBody>
          <a:bodyPr>
            <a:normAutofit/>
          </a:bodyPr>
          <a:lstStyle/>
          <a:p>
            <a:r>
              <a:rPr lang="ru-RU" dirty="0"/>
              <a:t>принимать предложения от организаций или третьих лиц о вручении деловых подарков и об оказании знаков делового гостеприимства, деловые подарки и знаки делового </a:t>
            </a:r>
            <a:r>
              <a:rPr lang="ru-RU" dirty="0" smtClean="0"/>
              <a:t>гостеприимства </a:t>
            </a:r>
            <a:r>
              <a:rPr lang="ru-RU" b="1" u="sng" dirty="0" smtClean="0"/>
              <a:t>в ходе проведения деловых переговоров, при заключении договоров</a:t>
            </a:r>
            <a:r>
              <a:rPr lang="ru-RU" u="sng" dirty="0"/>
              <a:t>,</a:t>
            </a:r>
            <a:r>
              <a:rPr lang="ru-RU" dirty="0"/>
              <a:t> а также в иных случаях, когда подобные действия могут повлиять или создать впечатление об их влиянии на принимаемые </a:t>
            </a:r>
            <a:r>
              <a:rPr lang="ru-RU" dirty="0" smtClean="0"/>
              <a:t>решения</a:t>
            </a:r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4724321"/>
            <a:ext cx="3045718" cy="202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286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7416824" cy="536177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просить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требовать,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вынуждать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 или третьих лиц дарить им либо лицам, с которыми они состоят в близком родстве или свойстве, деловые подарки и (или) оказывать в их пользу знаки делового гостеприимства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принимать подарки в форме наличных, безналичных денежных средств, ценных бумаг, драгоценных металлов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sz="3600" dirty="0">
                <a:effectLst/>
              </a:rPr>
              <a:t>Работникам организации </a:t>
            </a:r>
            <a:r>
              <a:rPr lang="ru-RU" sz="3600" u="sng" dirty="0" smtClean="0">
                <a:effectLst/>
              </a:rPr>
              <a:t>запрещается: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xmlns="" val="353985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sz="3600" dirty="0">
                <a:effectLst/>
              </a:rPr>
              <a:t>Обязанности работников организаций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844824"/>
            <a:ext cx="6400800" cy="4608512"/>
          </a:xfrm>
        </p:spPr>
        <p:txBody>
          <a:bodyPr>
            <a:norm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принять меры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недопущению возможности возникновения конфликта интересов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сообщить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получении делового подарка и сдать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его.</a:t>
            </a:r>
          </a:p>
          <a:p>
            <a:pPr marL="45720" indent="0" algn="ctr"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ПОДАРОК ПОДЛЕЖИТ СДАЧЕ </a:t>
            </a:r>
          </a:p>
          <a:p>
            <a:pPr marL="45720" indent="0"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работодателю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стоимость подарка свыше 3000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неизвестна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 вправе ВЫКУПИТЬ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ПОДАРОК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918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984776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Ответственность!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060848"/>
            <a:ext cx="6912768" cy="3834760"/>
          </a:xfrm>
        </p:spPr>
        <p:txBody>
          <a:bodyPr/>
          <a:lstStyle/>
          <a:p>
            <a:r>
              <a:rPr lang="ru-RU" sz="2800" dirty="0" smtClean="0"/>
              <a:t>Работники организаций несут дисциплинарную, административную и иную, предусмотренную федеральным законами и законами Пермского края, ответственность за неисполнение утвержденных Правил.  </a:t>
            </a:r>
            <a:endParaRPr lang="ru-RU" sz="2800" dirty="0"/>
          </a:p>
          <a:p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849068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494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   О правилах обмена деловыми подарками и знаками делового гостеприимства в муниципальных учреждениях</vt:lpstr>
      <vt:lpstr>Слайд 2</vt:lpstr>
      <vt:lpstr>только  НА ОФИЦИАЛЬНЫХ МЕРОПРИЯТИЯХ</vt:lpstr>
      <vt:lpstr>Деловые подарки, знаки делового гостеприимства  не должны: </vt:lpstr>
      <vt:lpstr>Слайд 5</vt:lpstr>
      <vt:lpstr>Работникам организации запрещается:</vt:lpstr>
      <vt:lpstr>Работникам организации запрещается:</vt:lpstr>
      <vt:lpstr>Обязанности работников организаций</vt:lpstr>
      <vt:lpstr>Ответственность!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Деловые подарки и знаки делового гостеприимства</dc:title>
  <dc:creator>Ребрина Юлия Радиковна</dc:creator>
  <cp:lastModifiedBy>Hom</cp:lastModifiedBy>
  <cp:revision>24</cp:revision>
  <dcterms:created xsi:type="dcterms:W3CDTF">2015-11-13T06:14:26Z</dcterms:created>
  <dcterms:modified xsi:type="dcterms:W3CDTF">2020-04-08T04:36:28Z</dcterms:modified>
</cp:coreProperties>
</file>