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64" r:id="rId4"/>
    <p:sldId id="258" r:id="rId5"/>
    <p:sldId id="259" r:id="rId6"/>
    <p:sldId id="261" r:id="rId7"/>
    <p:sldId id="262" r:id="rId8"/>
    <p:sldId id="260" r:id="rId9"/>
    <p:sldId id="263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53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8AD05-AD9E-497B-AA2E-E374A4C417BE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96BE4-75B8-4C39-8275-29B846E6A91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8AD05-AD9E-497B-AA2E-E374A4C417BE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96BE4-75B8-4C39-8275-29B846E6A9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8AD05-AD9E-497B-AA2E-E374A4C417BE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96BE4-75B8-4C39-8275-29B846E6A9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8AD05-AD9E-497B-AA2E-E374A4C417BE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96BE4-75B8-4C39-8275-29B846E6A91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8AD05-AD9E-497B-AA2E-E374A4C417BE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96BE4-75B8-4C39-8275-29B846E6A9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8AD05-AD9E-497B-AA2E-E374A4C417BE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96BE4-75B8-4C39-8275-29B846E6A91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8AD05-AD9E-497B-AA2E-E374A4C417BE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96BE4-75B8-4C39-8275-29B846E6A91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8AD05-AD9E-497B-AA2E-E374A4C417BE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96BE4-75B8-4C39-8275-29B846E6A9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8AD05-AD9E-497B-AA2E-E374A4C417BE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96BE4-75B8-4C39-8275-29B846E6A9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8AD05-AD9E-497B-AA2E-E374A4C417BE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96BE4-75B8-4C39-8275-29B846E6A9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8AD05-AD9E-497B-AA2E-E374A4C417BE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96BE4-75B8-4C39-8275-29B846E6A91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9E48AD05-AD9E-497B-AA2E-E374A4C417BE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02596BE4-75B8-4C39-8275-29B846E6A91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73794" y="5500702"/>
            <a:ext cx="6698605" cy="928694"/>
          </a:xfrm>
        </p:spPr>
        <p:txBody>
          <a:bodyPr>
            <a:normAutofit/>
          </a:bodyPr>
          <a:lstStyle/>
          <a:p>
            <a:pPr algn="r"/>
            <a:endParaRPr lang="ru-RU" dirty="0" smtClean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1052736"/>
            <a:ext cx="7175351" cy="1793167"/>
          </a:xfrm>
        </p:spPr>
        <p:txBody>
          <a:bodyPr anchor="ctr"/>
          <a:lstStyle/>
          <a:p>
            <a:pPr marL="182880" indent="0" algn="ctr">
              <a:buNone/>
            </a:pPr>
            <a:r>
              <a:rPr lang="ru-RU" dirty="0" smtClean="0">
                <a:latin typeface="Cambria" pitchFamily="18" charset="0"/>
              </a:rPr>
              <a:t/>
            </a:r>
            <a:br>
              <a:rPr lang="ru-RU" dirty="0" smtClean="0">
                <a:latin typeface="Cambria" pitchFamily="18" charset="0"/>
              </a:rPr>
            </a:br>
            <a:r>
              <a:rPr lang="ru-RU" dirty="0" smtClean="0">
                <a:latin typeface="Cambria" pitchFamily="18" charset="0"/>
              </a:rPr>
              <a:t/>
            </a:r>
            <a:br>
              <a:rPr lang="ru-RU" dirty="0" smtClean="0">
                <a:latin typeface="Cambria" pitchFamily="18" charset="0"/>
              </a:rPr>
            </a:br>
            <a:r>
              <a:rPr lang="ru-RU" dirty="0" smtClean="0">
                <a:latin typeface="Cambria" pitchFamily="18" charset="0"/>
              </a:rPr>
              <a:t/>
            </a:r>
            <a:br>
              <a:rPr lang="ru-RU" dirty="0" smtClean="0">
                <a:latin typeface="Cambria" pitchFamily="18" charset="0"/>
              </a:rPr>
            </a:br>
            <a:r>
              <a:rPr lang="ru-RU" dirty="0" smtClean="0">
                <a:latin typeface="Cambria" pitchFamily="18" charset="0"/>
              </a:rPr>
              <a:t>О </a:t>
            </a:r>
            <a:r>
              <a:rPr lang="ru-RU" sz="4400" dirty="0" smtClean="0">
                <a:latin typeface="Cambria" pitchFamily="18" charset="0"/>
              </a:rPr>
              <a:t>правилах обмена деловыми подарками и знаками делового гостеприимства в муниципальных учреждениях</a:t>
            </a:r>
            <a:endParaRPr lang="ru-RU" sz="4400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75427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5483562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РЕШЕНИЕ:</a:t>
            </a:r>
          </a:p>
          <a:p>
            <a:pPr algn="just">
              <a:buFont typeface="Arial" charset="0"/>
              <a:buChar char="•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Принять информацию к сведению;</a:t>
            </a:r>
          </a:p>
          <a:p>
            <a:pPr algn="just">
              <a:buFont typeface="Arial" charset="0"/>
              <a:buChar char="•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Руководителям образовательных учреждений провести собрание работников и ознакомить под роспись с постановлением Администрации Частинского муниципального района Пермского края от 19.11.2015 № 440 «Об  утверждении  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Правила обмена деловыми подарками и знаками делового гостеприимства в муниципальных учреждениях и муниципальных унитарных предприятиях Частинского муниципального района, а также иных организациях, единственным учредителем которых является Частинский район» </a:t>
            </a:r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 срок до 17.11.2015;</a:t>
            </a:r>
          </a:p>
          <a:p>
            <a:pPr algn="just">
              <a:buFont typeface="Arial" charset="0"/>
              <a:buChar char="•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Предоставить копию листа ознакомления с постановлением в Управление образования В. В. </a:t>
            </a: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Пономарёвой 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 срок </a:t>
            </a:r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до 18.11.2015.</a:t>
            </a:r>
          </a:p>
          <a:p>
            <a:pPr algn="just"/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sz="quarter" idx="13"/>
          </p:nvPr>
        </p:nvSpPr>
        <p:spPr>
          <a:xfrm>
            <a:off x="827584" y="731520"/>
            <a:ext cx="7344816" cy="5217760"/>
          </a:xfrm>
        </p:spPr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 соответствии </a:t>
            </a:r>
            <a:endParaRPr lang="ru-RU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 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статьей 13.3 Федерального закона от 25 декабря 2008 г. N 273-ФЗ «О противодействии коррупции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УКАЗОМ губернатора Пермского края от 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19 октября 2015 г. N 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147 «Об утверждении типовых правил обмена деловыми подарками и знаками делового гостеприимства в  государственных учреждениях и государственных унитарных предприятиях Пермского края, а также иных организациях, единственным учредителем (участником) которых является Пермский край»</a:t>
            </a:r>
          </a:p>
          <a:p>
            <a:pPr algn="ctr">
              <a:buNone/>
            </a:pP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      постановлением Администрации Частинского муниципального района Пермского края от 19.11.2015 № 440 утверждены</a:t>
            </a:r>
          </a:p>
          <a:p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Правила </a:t>
            </a:r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обмена деловыми подарками и знаками делового гостеприимства в муниципальных учреждениях и муниципальных унитарных предприятиях Частинского муниципального района, а также иных организациях, единственным учредителем которых является Частинский район</a:t>
            </a:r>
            <a:endParaRPr lang="ru-RU" b="1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6711097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1" y="4372168"/>
            <a:ext cx="6974160" cy="1143000"/>
          </a:xfrm>
        </p:spPr>
        <p:txBody>
          <a:bodyPr/>
          <a:lstStyle/>
          <a:p>
            <a:pPr algn="ctr"/>
            <a:r>
              <a:rPr lang="ru-RU" sz="2800" dirty="0">
                <a:latin typeface="Cambria" pitchFamily="18" charset="0"/>
              </a:rPr>
              <a:t>только </a:t>
            </a:r>
            <a:br>
              <a:rPr lang="ru-RU" sz="2800" dirty="0">
                <a:latin typeface="Cambria" pitchFamily="18" charset="0"/>
              </a:rPr>
            </a:br>
            <a:r>
              <a:rPr lang="ru-RU" sz="2800" dirty="0">
                <a:latin typeface="Cambria" pitchFamily="18" charset="0"/>
              </a:rPr>
              <a:t>НА ОФИЦИАЛЬНЫХ МЕРОПРИЯТИЯХ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539552" y="692696"/>
            <a:ext cx="7029400" cy="3474720"/>
          </a:xfrm>
        </p:spPr>
        <p:txBody>
          <a:bodyPr>
            <a:normAutofit/>
          </a:bodyPr>
          <a:lstStyle/>
          <a:p>
            <a:r>
              <a:rPr lang="ru-RU" sz="2400" dirty="0">
                <a:latin typeface="Cambria" pitchFamily="18" charset="0"/>
              </a:rPr>
              <a:t>Правила устанавливают, что </a:t>
            </a:r>
            <a:r>
              <a:rPr lang="ru-RU" sz="2400" dirty="0" smtClean="0">
                <a:latin typeface="Cambria" pitchFamily="18" charset="0"/>
              </a:rPr>
              <a:t>работниками </a:t>
            </a:r>
            <a:r>
              <a:rPr lang="ru-RU" sz="2400" dirty="0">
                <a:latin typeface="Cambria" pitchFamily="18" charset="0"/>
              </a:rPr>
              <a:t>муниципальных учреждений Частинского муниципального района, муниципальных унитарных предприятий Частинского муниципального района, а также иных организаций, единственным учредителем (участником) которых является Частинский </a:t>
            </a:r>
            <a:r>
              <a:rPr lang="ru-RU" sz="2400" dirty="0" smtClean="0">
                <a:latin typeface="Cambria" pitchFamily="18" charset="0"/>
              </a:rPr>
              <a:t>района, возможно </a:t>
            </a:r>
            <a:r>
              <a:rPr lang="ru-RU" sz="2400" dirty="0">
                <a:latin typeface="Cambria" pitchFamily="18" charset="0"/>
              </a:rPr>
              <a:t>принятие </a:t>
            </a:r>
            <a:r>
              <a:rPr lang="ru-RU" sz="2400" dirty="0" smtClean="0">
                <a:latin typeface="Cambria" pitchFamily="18" charset="0"/>
              </a:rPr>
              <a:t>подарка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380312" y="1050432"/>
            <a:ext cx="1574019" cy="21594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118927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бъект 5"/>
          <p:cNvSpPr>
            <a:spLocks noGrp="1"/>
          </p:cNvSpPr>
          <p:nvPr>
            <p:ph sz="half" idx="2"/>
          </p:nvPr>
        </p:nvSpPr>
        <p:spPr>
          <a:xfrm>
            <a:off x="1187624" y="1772816"/>
            <a:ext cx="7128792" cy="4471392"/>
          </a:xfrm>
        </p:spPr>
        <p:txBody>
          <a:bodyPr/>
          <a:lstStyle/>
          <a:p>
            <a:r>
              <a:rPr lang="ru-RU" dirty="0"/>
              <a:t>быть дорогостоящими </a:t>
            </a:r>
            <a:r>
              <a:rPr lang="ru-RU" dirty="0" smtClean="0"/>
              <a:t>(более 3000 руб.) или </a:t>
            </a:r>
            <a:r>
              <a:rPr lang="ru-RU" dirty="0"/>
              <a:t>предметами </a:t>
            </a:r>
            <a:r>
              <a:rPr lang="ru-RU" dirty="0" smtClean="0"/>
              <a:t>роскоши;</a:t>
            </a:r>
          </a:p>
          <a:p>
            <a:r>
              <a:rPr lang="ru-RU" dirty="0"/>
              <a:t>создавать для получателя подарка </a:t>
            </a:r>
            <a:r>
              <a:rPr lang="ru-RU" dirty="0" smtClean="0"/>
              <a:t>обязательства;</a:t>
            </a:r>
          </a:p>
          <a:p>
            <a:r>
              <a:rPr lang="ru-RU" dirty="0"/>
              <a:t>представлять собой скрытое вознаграждение за </a:t>
            </a:r>
            <a:r>
              <a:rPr lang="ru-RU" dirty="0" smtClean="0"/>
              <a:t>услугу;</a:t>
            </a:r>
          </a:p>
          <a:p>
            <a:r>
              <a:rPr lang="ru-RU" dirty="0"/>
              <a:t>создавать репутационный риск для </a:t>
            </a:r>
            <a:r>
              <a:rPr lang="ru-RU" dirty="0" smtClean="0"/>
              <a:t>организаций;</a:t>
            </a:r>
          </a:p>
          <a:p>
            <a:r>
              <a:rPr lang="ru-RU" dirty="0"/>
              <a:t>быть в форме наличных, безналичных денежных средств, ценных бумаг, драгоценных металлов</a:t>
            </a: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187624" y="260648"/>
            <a:ext cx="6512511" cy="1143000"/>
          </a:xfrm>
        </p:spPr>
        <p:txBody>
          <a:bodyPr/>
          <a:lstStyle/>
          <a:p>
            <a:pPr algn="ctr">
              <a:buNone/>
            </a:pPr>
            <a:r>
              <a:rPr lang="ru-RU" sz="2800" dirty="0" smtClean="0">
                <a:effectLst/>
              </a:rPr>
              <a:t>Деловые подарки, знаки делового гостеприимства  </a:t>
            </a:r>
            <a:r>
              <a:rPr lang="ru-RU" sz="2800" u="sng" dirty="0" smtClean="0">
                <a:solidFill>
                  <a:srgbClr val="FF0000"/>
                </a:solidFill>
                <a:effectLst/>
              </a:rPr>
              <a:t>не должны:</a:t>
            </a:r>
            <a:r>
              <a:rPr lang="ru-RU" sz="3600" u="sng" dirty="0" smtClean="0">
                <a:solidFill>
                  <a:srgbClr val="FF0000"/>
                </a:solidFill>
                <a:effectLst/>
              </a:rPr>
              <a:t/>
            </a:r>
            <a:br>
              <a:rPr lang="ru-RU" sz="3600" u="sng" dirty="0" smtClean="0">
                <a:solidFill>
                  <a:srgbClr val="FF0000"/>
                </a:solidFill>
                <a:effectLst/>
              </a:rPr>
            </a:br>
            <a:endParaRPr lang="ru-RU" sz="3600" u="sng" dirty="0">
              <a:solidFill>
                <a:srgbClr val="FF0000"/>
              </a:solidFill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355743" y="4590774"/>
            <a:ext cx="2846090" cy="1849958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23528" y="4365104"/>
            <a:ext cx="2629475" cy="1512168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660232" y="4265161"/>
            <a:ext cx="2196722" cy="1265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5678012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Текст 10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/>
              <a:t>Деловые </a:t>
            </a:r>
            <a:r>
              <a:rPr lang="ru-RU" dirty="0" smtClean="0"/>
              <a:t>подарки и знаки делового гостеприимства должны быть прямо </a:t>
            </a:r>
            <a:r>
              <a:rPr lang="ru-RU" dirty="0"/>
              <a:t>связаны </a:t>
            </a:r>
            <a:r>
              <a:rPr lang="ru-RU" b="1" u="sng" dirty="0">
                <a:solidFill>
                  <a:srgbClr val="FF0000"/>
                </a:solidFill>
              </a:rPr>
              <a:t>с установленными целями деятельности организаций</a:t>
            </a:r>
            <a:r>
              <a:rPr lang="ru-RU" dirty="0"/>
              <a:t>, </a:t>
            </a:r>
            <a:r>
              <a:rPr lang="ru-RU" dirty="0">
                <a:solidFill>
                  <a:srgbClr val="FF0000"/>
                </a:solidFill>
              </a:rPr>
              <a:t>с памятными датами, юбилеями, общенациональными, профессиональными праздниками</a:t>
            </a:r>
            <a:r>
              <a:rPr lang="ru-RU" dirty="0"/>
              <a:t>.</a:t>
            </a:r>
          </a:p>
        </p:txBody>
      </p:sp>
      <p:pic>
        <p:nvPicPr>
          <p:cNvPr id="13" name="Рисунок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872202" y="3608382"/>
            <a:ext cx="1424319" cy="2012624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331640" y="2924944"/>
            <a:ext cx="2322258" cy="3096344"/>
          </a:xfrm>
          <a:prstGeom prst="rect">
            <a:avLst/>
          </a:prstGeom>
        </p:spPr>
      </p:pic>
      <p:pic>
        <p:nvPicPr>
          <p:cNvPr id="15" name="Рисунок 1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436096" y="2848430"/>
            <a:ext cx="2190750" cy="3095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3511379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476672"/>
            <a:ext cx="6512511" cy="1143000"/>
          </a:xfrm>
        </p:spPr>
        <p:txBody>
          <a:bodyPr/>
          <a:lstStyle/>
          <a:p>
            <a:pPr algn="ctr"/>
            <a:r>
              <a:rPr lang="ru-RU" sz="3600" dirty="0">
                <a:effectLst/>
              </a:rPr>
              <a:t>Работникам организации </a:t>
            </a:r>
            <a:r>
              <a:rPr lang="ru-RU" sz="3600" u="sng" dirty="0" smtClean="0">
                <a:effectLst/>
              </a:rPr>
              <a:t>запрещается:</a:t>
            </a:r>
            <a:endParaRPr lang="ru-RU" sz="3600" u="sng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539552" y="1916832"/>
            <a:ext cx="7048872" cy="3474720"/>
          </a:xfrm>
        </p:spPr>
        <p:txBody>
          <a:bodyPr>
            <a:normAutofit/>
          </a:bodyPr>
          <a:lstStyle/>
          <a:p>
            <a:r>
              <a:rPr lang="ru-RU" dirty="0"/>
              <a:t>принимать предложения от организаций или третьих лиц о вручении деловых подарков и об оказании знаков делового гостеприимства, деловые подарки и знаки делового </a:t>
            </a:r>
            <a:r>
              <a:rPr lang="ru-RU" dirty="0" smtClean="0"/>
              <a:t>гостеприимства </a:t>
            </a:r>
            <a:r>
              <a:rPr lang="ru-RU" b="1" u="sng" dirty="0" smtClean="0"/>
              <a:t>в ходе проведения деловых переговоров, при заключении договоров</a:t>
            </a:r>
            <a:r>
              <a:rPr lang="ru-RU" u="sng" dirty="0"/>
              <a:t>,</a:t>
            </a:r>
            <a:r>
              <a:rPr lang="ru-RU" dirty="0"/>
              <a:t> а также в иных случаях, когда подобные действия могут повлиять или создать впечатление об их влиянии на принимаемые </a:t>
            </a:r>
            <a:r>
              <a:rPr lang="ru-RU" dirty="0" smtClean="0"/>
              <a:t>решения</a:t>
            </a:r>
          </a:p>
          <a:p>
            <a:endParaRPr lang="ru-RU" dirty="0" smtClean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012160" y="4724321"/>
            <a:ext cx="3045718" cy="20275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2228645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sz="quarter" idx="13"/>
          </p:nvPr>
        </p:nvSpPr>
        <p:spPr>
          <a:xfrm>
            <a:off x="971600" y="731520"/>
            <a:ext cx="7416824" cy="5361776"/>
          </a:xfrm>
        </p:spPr>
        <p:txBody>
          <a:bodyPr/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просить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, требовать,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вынуждать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организации или третьих лиц дарить им либо лицам, с которыми они состоят в близком родстве или свойстве, деловые подарки и (или) оказывать в их пользу знаки делового гостеприимства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принимать подарки в форме наличных, безналичных денежных средств, ценных бумаг, драгоценных металлов</a:t>
            </a:r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1187624" y="476672"/>
            <a:ext cx="6512511" cy="1143000"/>
          </a:xfrm>
        </p:spPr>
        <p:txBody>
          <a:bodyPr/>
          <a:lstStyle/>
          <a:p>
            <a:pPr algn="ctr">
              <a:buNone/>
            </a:pPr>
            <a:r>
              <a:rPr lang="ru-RU" sz="3600" dirty="0">
                <a:effectLst/>
              </a:rPr>
              <a:t>Работникам организации </a:t>
            </a:r>
            <a:r>
              <a:rPr lang="ru-RU" sz="3600" u="sng" dirty="0" smtClean="0">
                <a:effectLst/>
              </a:rPr>
              <a:t>запрещается:</a:t>
            </a:r>
            <a:endParaRPr lang="ru-RU" sz="3600" u="sng" dirty="0"/>
          </a:p>
        </p:txBody>
      </p:sp>
    </p:spTree>
    <p:extLst>
      <p:ext uri="{BB962C8B-B14F-4D97-AF65-F5344CB8AC3E}">
        <p14:creationId xmlns:p14="http://schemas.microsoft.com/office/powerpoint/2010/main" xmlns="" val="35398519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332656"/>
            <a:ext cx="6512511" cy="1143000"/>
          </a:xfrm>
        </p:spPr>
        <p:txBody>
          <a:bodyPr/>
          <a:lstStyle/>
          <a:p>
            <a:pPr algn="ctr">
              <a:buNone/>
            </a:pPr>
            <a:r>
              <a:rPr lang="ru-RU" sz="3600" dirty="0">
                <a:effectLst/>
              </a:rPr>
              <a:t>Обязанности работников организаций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87624" y="1844824"/>
            <a:ext cx="6400800" cy="4608512"/>
          </a:xfrm>
        </p:spPr>
        <p:txBody>
          <a:bodyPr>
            <a:normAutofit/>
          </a:bodyPr>
          <a:lstStyle/>
          <a:p>
            <a:r>
              <a:rPr lang="ru-RU" b="1" u="sng" dirty="0">
                <a:latin typeface="Times New Roman" pitchFamily="18" charset="0"/>
                <a:cs typeface="Times New Roman" pitchFamily="18" charset="0"/>
              </a:rPr>
              <a:t>принять меры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по недопущению возможности возникновения конфликта интересов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сообщить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получении делового подарка и сдать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его.</a:t>
            </a:r>
          </a:p>
          <a:p>
            <a:pPr marL="45720" indent="0" algn="ctr">
              <a:buNone/>
            </a:pPr>
            <a:endParaRPr lang="ru-RU" b="1" u="sng" dirty="0" smtClean="0">
              <a:latin typeface="Times New Roman" pitchFamily="18" charset="0"/>
              <a:cs typeface="Times New Roman" pitchFamily="18" charset="0"/>
            </a:endParaRPr>
          </a:p>
          <a:p>
            <a:pPr marL="45720" indent="0" algn="ctr">
              <a:buNone/>
            </a:pPr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ПОДАРОК ПОДЛЕЖИТ СДАЧЕ </a:t>
            </a:r>
          </a:p>
          <a:p>
            <a:pPr marL="45720" indent="0" algn="ctr">
              <a:buNone/>
            </a:pPr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работодателю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4572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Если стоимость подарка свыше 3000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рублей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или неизвестна</a:t>
            </a:r>
          </a:p>
          <a:p>
            <a:pPr marL="4572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Работник вправе ВЫКУПИТЬ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ПОДАРОК</a:t>
            </a:r>
          </a:p>
          <a:p>
            <a:pPr marL="4572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4491833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476672"/>
            <a:ext cx="6984776" cy="1143000"/>
          </a:xfrm>
        </p:spPr>
        <p:txBody>
          <a:bodyPr/>
          <a:lstStyle/>
          <a:p>
            <a:pPr algn="ctr">
              <a:buNone/>
            </a:pPr>
            <a:r>
              <a:rPr lang="ru-RU" dirty="0" smtClean="0">
                <a:solidFill>
                  <a:srgbClr val="FF0000"/>
                </a:solidFill>
              </a:rPr>
              <a:t>Ответственность!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259632" y="2060848"/>
            <a:ext cx="6912768" cy="3834760"/>
          </a:xfrm>
        </p:spPr>
        <p:txBody>
          <a:bodyPr/>
          <a:lstStyle/>
          <a:p>
            <a:r>
              <a:rPr lang="ru-RU" sz="2800" dirty="0" smtClean="0"/>
              <a:t>Работники организаций несут дисциплинарную, административную и иную, предусмотренную федеральным законами и законами Пермского края, ответственность за неисполнение утвержденных Правил.  </a:t>
            </a:r>
            <a:endParaRPr lang="ru-RU" sz="2800" dirty="0"/>
          </a:p>
          <a:p>
            <a:endParaRPr lang="ru-RU" dirty="0" smtClean="0"/>
          </a:p>
          <a:p>
            <a:pPr marL="4572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998490681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184</TotalTime>
  <Words>494</Words>
  <Application>Microsoft Office PowerPoint</Application>
  <PresentationFormat>Экран (4:3)</PresentationFormat>
  <Paragraphs>38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Воздушный поток</vt:lpstr>
      <vt:lpstr>   О правилах обмена деловыми подарками и знаками делового гостеприимства в муниципальных учреждениях</vt:lpstr>
      <vt:lpstr>Слайд 2</vt:lpstr>
      <vt:lpstr>только  НА ОФИЦИАЛЬНЫХ МЕРОПРИЯТИЯХ</vt:lpstr>
      <vt:lpstr>Деловые подарки, знаки делового гостеприимства  не должны: </vt:lpstr>
      <vt:lpstr>Слайд 5</vt:lpstr>
      <vt:lpstr>Работникам организации запрещается:</vt:lpstr>
      <vt:lpstr>Работникам организации запрещается:</vt:lpstr>
      <vt:lpstr>Обязанности работников организаций</vt:lpstr>
      <vt:lpstr>Ответственность!</vt:lpstr>
      <vt:lpstr>Слайд 10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Деловые подарки и знаки делового гостеприимства</dc:title>
  <dc:creator>Ребрина Юлия Радиковна</dc:creator>
  <cp:lastModifiedBy>Hom</cp:lastModifiedBy>
  <cp:revision>24</cp:revision>
  <dcterms:created xsi:type="dcterms:W3CDTF">2015-11-13T06:14:26Z</dcterms:created>
  <dcterms:modified xsi:type="dcterms:W3CDTF">2020-04-08T04:36:28Z</dcterms:modified>
</cp:coreProperties>
</file>